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5" r:id="rId5"/>
  </p:sldIdLst>
  <p:sldSz cx="9144000" cy="6858000" type="screen4x3"/>
  <p:notesSz cx="6854825" cy="97504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 Pagett (BCUHB - Bank Nursing)" initials="AP(BN" lastIdx="5" clrIdx="0">
    <p:extLst>
      <p:ext uri="{19B8F6BF-5375-455C-9EA6-DF929625EA0E}">
        <p15:presenceInfo xmlns:p15="http://schemas.microsoft.com/office/powerpoint/2012/main" userId="S::Amanda.Pagett1@wales.nhs.uk::c9df21f2-5a37-4cb5-a0a6-2a26ed1664f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997F"/>
    <a:srgbClr val="FFFF66"/>
    <a:srgbClr val="66FF33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99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198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02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3063"/>
            <a:ext cx="29702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63063"/>
            <a:ext cx="29702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E0F41E-0000-40F8-9E76-13DD00B143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02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31838"/>
            <a:ext cx="4875213" cy="3656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30738"/>
            <a:ext cx="5026025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3063"/>
            <a:ext cx="29702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63063"/>
            <a:ext cx="29702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E9C19A6-3304-4D16-9A2B-68EE5B8B1A1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12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35CB92-0F8E-4CA8-8A2F-070338D0E428}" type="slidenum">
              <a:rPr lang="en-US" altLang="en-US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914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3A90A-F450-4AC2-BFDF-76B04F735287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924304-C652-4A32-AA69-C557E167BEE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D0D2F-A335-495B-96EB-6DD2B1453532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AA25C-1D7F-4A67-943A-65CC4881EFF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642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642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DD01F-F980-4261-BEA8-9146294A4461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0834DF-D4C0-4458-BE60-FF723F5F16D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36BEE-DA3B-41A3-8BC8-85423D0C7F0E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8F4041-4D07-4C08-87A5-DB84AEFE876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23323-00BB-4F6F-8D0F-F628C96F2446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3E19B1-9608-4D2A-94E2-2B4C8C29F73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73238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82AE7-3BF2-4E9A-9FDB-3B023C83DC6B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E54475-CB67-464B-BB2F-00D0FE81C16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7CDE9-3DA1-41E8-B4C3-F4F3432F4719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6B3783-EEA1-4A36-9FA4-042EB419223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59796-EC8C-46A3-92A3-C77B14F532A9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72FF19-6D08-4D7E-8A4B-E62E2650836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05690-10AF-4191-A385-20EE1E24A4F8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753A8-7EBC-44C7-856D-E6DC5609A23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CDBBE-DE59-4F5E-B99F-4AED4A18A349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7DB095-1959-49F3-AF6F-265B3234C0A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7A691-7539-42FC-A6BD-E3C98B82B085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C332F9-5A66-438F-BFCA-141B7294589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/>
        </p:nvSpPr>
        <p:spPr bwMode="auto">
          <a:xfrm>
            <a:off x="9677400" y="2971800"/>
            <a:ext cx="425450" cy="220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n-US" altLang="en-US" dirty="0">
              <a:solidFill>
                <a:srgbClr val="A0D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73238"/>
            <a:ext cx="7772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63938" y="260350"/>
            <a:ext cx="5326062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</a:t>
            </a:r>
            <a:br>
              <a:rPr lang="en-US" altLang="en-US"/>
            </a:br>
            <a:r>
              <a:rPr lang="en-US" altLang="en-US"/>
              <a:t>M</a:t>
            </a:r>
            <a:r>
              <a:rPr lang="en-GB" altLang="en-US"/>
              <a:t>aster title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1" i="1">
                <a:solidFill>
                  <a:srgbClr val="B9753D"/>
                </a:solidFill>
                <a:latin typeface="+mn-lt"/>
              </a:defRPr>
            </a:lvl1pPr>
          </a:lstStyle>
          <a:p>
            <a:pPr>
              <a:defRPr/>
            </a:pPr>
            <a:fld id="{DF4B364A-3C54-43F1-9F0D-6CF7C1C5544B}" type="datetime1">
              <a:rPr lang="en-GB" smtClean="0"/>
              <a:t>31/03/2026</a:t>
            </a:fld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15200" y="6400800"/>
            <a:ext cx="1143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 i="1">
                <a:solidFill>
                  <a:srgbClr val="B9753D"/>
                </a:solidFill>
                <a:latin typeface="Basic Sans SF" pitchFamily="2" charset="0"/>
              </a:defRPr>
            </a:lvl1pPr>
          </a:lstStyle>
          <a:p>
            <a:fld id="{34028129-D044-401A-A954-D08F2BEC61C8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031" name="Picture 23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268413"/>
            <a:ext cx="91440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4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1196975"/>
            <a:ext cx="91440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5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165850"/>
            <a:ext cx="91440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26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237288"/>
            <a:ext cx="91440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3" descr="BCULHB logo colour small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260350"/>
            <a:ext cx="298767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33598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33598B"/>
          </a:solidFill>
          <a:latin typeface="Basic Sans Heavy SF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33598B"/>
          </a:solidFill>
          <a:latin typeface="Basic Sans Heavy SF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33598B"/>
          </a:solidFill>
          <a:latin typeface="Basic Sans Heavy SF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33598B"/>
          </a:solidFill>
          <a:latin typeface="Basic Sans Heavy SF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i="1">
          <a:solidFill>
            <a:srgbClr val="33598B"/>
          </a:solidFill>
          <a:latin typeface="Basic Sans Heavy SF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i="1">
          <a:solidFill>
            <a:srgbClr val="33598B"/>
          </a:solidFill>
          <a:latin typeface="Basic Sans Heavy SF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i="1">
          <a:solidFill>
            <a:srgbClr val="33598B"/>
          </a:solidFill>
          <a:latin typeface="Basic Sans Heavy SF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i="1">
          <a:solidFill>
            <a:srgbClr val="33598B"/>
          </a:solidFill>
          <a:latin typeface="Basic Sans Heavy SF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1C314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33598B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88562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hswales365.sharepoint.com/sites/BCU_Intranet_IPrev/SitePages/Measels.asp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 noChangeArrowheads="1"/>
          </p:cNvSpPr>
          <p:nvPr>
            <p:ph type="title"/>
          </p:nvPr>
        </p:nvSpPr>
        <p:spPr>
          <a:xfrm>
            <a:off x="3563888" y="692696"/>
            <a:ext cx="4940359" cy="314027"/>
          </a:xfrm>
        </p:spPr>
        <p:txBody>
          <a:bodyPr/>
          <a:lstStyle/>
          <a:p>
            <a:pPr>
              <a:spcAft>
                <a:spcPts val="0"/>
              </a:spcAft>
            </a:pPr>
            <a:br>
              <a:rPr lang="en-US" altLang="en-US" sz="3200" i="0" dirty="0"/>
            </a:br>
            <a:br>
              <a:rPr lang="en-US" altLang="en-US" sz="3200" i="0" dirty="0"/>
            </a:br>
            <a:br>
              <a:rPr lang="en-US" altLang="en-US" sz="3200" i="0" dirty="0">
                <a:solidFill>
                  <a:srgbClr val="FF0000"/>
                </a:solidFill>
              </a:rPr>
            </a:br>
            <a:r>
              <a:rPr lang="en-US" altLang="en-US" sz="3200" i="0" dirty="0">
                <a:solidFill>
                  <a:srgbClr val="FF0000"/>
                </a:solidFill>
              </a:rPr>
              <a:t> </a:t>
            </a:r>
            <a:br>
              <a:rPr lang="en-US" altLang="en-US" sz="3200" i="0" dirty="0">
                <a:solidFill>
                  <a:srgbClr val="FF0000"/>
                </a:solidFill>
              </a:rPr>
            </a:br>
            <a:r>
              <a:rPr lang="en-US" altLang="en-US" sz="3200" b="1" i="0" dirty="0">
                <a:solidFill>
                  <a:schemeClr val="tx1"/>
                </a:solidFill>
              </a:rPr>
              <a:t>Message of the Moment </a:t>
            </a:r>
            <a:br>
              <a:rPr lang="en-US" altLang="en-US" sz="3200" b="1" i="0" dirty="0">
                <a:solidFill>
                  <a:schemeClr val="tx1"/>
                </a:solidFill>
              </a:rPr>
            </a:br>
            <a:br>
              <a:rPr lang="en-US" altLang="en-US" sz="3200" b="1" i="0" dirty="0"/>
            </a:br>
            <a:br>
              <a:rPr lang="en-US" altLang="en-US" sz="3200" i="0" dirty="0"/>
            </a:br>
            <a:br>
              <a:rPr lang="en-US" altLang="en-US" sz="3200" dirty="0"/>
            </a:br>
            <a:br>
              <a:rPr lang="en-US" altLang="en-US" sz="3200" dirty="0"/>
            </a:br>
            <a:endParaRPr lang="en-US" altLang="en-US" sz="320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37627" y="1307297"/>
            <a:ext cx="9124473" cy="5184992"/>
          </a:xfrm>
          <a:prstGeom prst="wedgeRoundRectCallout">
            <a:avLst>
              <a:gd name="adj1" fmla="val -21650"/>
              <a:gd name="adj2" fmla="val 59208"/>
              <a:gd name="adj3" fmla="val 16667"/>
            </a:avLst>
          </a:prstGeom>
          <a:solidFill>
            <a:srgbClr val="FFFF66">
              <a:alpha val="9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6E6A27-9C57-4563-9A2F-5689740163A0}"/>
              </a:ext>
            </a:extLst>
          </p:cNvPr>
          <p:cNvSpPr/>
          <p:nvPr/>
        </p:nvSpPr>
        <p:spPr>
          <a:xfrm>
            <a:off x="467544" y="1556792"/>
            <a:ext cx="100811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4E0DE5-F0CD-4BFC-A484-E7B1631D13AD}"/>
              </a:ext>
            </a:extLst>
          </p:cNvPr>
          <p:cNvSpPr txBox="1"/>
          <p:nvPr/>
        </p:nvSpPr>
        <p:spPr>
          <a:xfrm>
            <a:off x="37627" y="6606292"/>
            <a:ext cx="13644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IPT 14/07/2025 v 1.0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873ED1-DB6A-4684-AFC9-6157AEC838A9}"/>
              </a:ext>
            </a:extLst>
          </p:cNvPr>
          <p:cNvSpPr txBox="1"/>
          <p:nvPr/>
        </p:nvSpPr>
        <p:spPr>
          <a:xfrm>
            <a:off x="382532" y="1307297"/>
            <a:ext cx="858195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+mn-lt"/>
              </a:rPr>
              <a:t>Measles cases are on the rise …………. so Think Measles!</a:t>
            </a:r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Symptoms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oryza (r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unny/stuffy nose),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ough,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onjunctivitis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High temp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Rash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usually red and blotchy that starts on the face and behind the ears, before spreading to the rest of the body (this may look different on brown and black skin)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Isolate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suspected cases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immediately – never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leave to wait in waiting 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Level 2 PPE  -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FFP3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for suspected/confirmed measles cases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for measles – inpatient throat PCR, outpatient oral fluid test kits available from Health Protection Team (03000 030 032)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blood test for serology for </a:t>
            </a:r>
            <a:r>
              <a:rPr lang="en-GB" sz="1800" dirty="0">
                <a:solidFill>
                  <a:srgbClr val="000000"/>
                </a:solidFill>
                <a:effectLst/>
                <a:latin typeface="Aptos"/>
                <a:ea typeface="Times New Roman" panose="02020603050405020304" pitchFamily="18" charset="0"/>
                <a:cs typeface="Calibri" panose="020F0502020204030204" pitchFamily="34" charset="0"/>
              </a:rPr>
              <a:t>IgG/IgM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Inform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local infection prevention team, IPT on call out of hours, microbiology and Public Health Wales (AWARE) via telephone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Once discharged the room must be left vacant for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2 hours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prior to a deep clean</a:t>
            </a: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Know your vaccination status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– check through Occupational Health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measles related guidance can be found on IP Pages of Betisnet or via the link below: </a:t>
            </a:r>
          </a:p>
          <a:p>
            <a:pPr algn="ctr"/>
            <a:endParaRPr lang="en-GB" sz="1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en-GB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Measles</a:t>
            </a:r>
            <a:endParaRPr lang="en-GB" sz="28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750B631-C359-4960-85F5-44A0EBB23C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9181" y="1723694"/>
            <a:ext cx="1462287" cy="9748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D16A2F-72AB-49C3-B1C2-1C53AB032F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4"/>
          <a:stretch/>
        </p:blipFill>
        <p:spPr>
          <a:xfrm>
            <a:off x="5476127" y="1749007"/>
            <a:ext cx="1339131" cy="89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9537"/>
      </p:ext>
    </p:extLst>
  </p:cSld>
  <p:clrMapOvr>
    <a:masterClrMapping/>
  </p:clrMapOvr>
</p:sld>
</file>

<file path=ppt/theme/theme1.xml><?xml version="1.0" encoding="utf-8"?>
<a:theme xmlns:a="http://schemas.openxmlformats.org/drawingml/2006/main" name="Newt1 (dark venues)">
  <a:themeElements>
    <a:clrScheme name="Newt1 (dark venues)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wt1 (dark venues)">
      <a:majorFont>
        <a:latin typeface="Basic Sans Heavy SF"/>
        <a:ea typeface=""/>
        <a:cs typeface=""/>
      </a:majorFont>
      <a:minorFont>
        <a:latin typeface="Basic Sans S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t1 (dark venues)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t1 (dark venues)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t1 (dark venues)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t1 (dark venues)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t1 (dark venues)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t1 (dark venues)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t1 (dark venues)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F936CDCDE8F8418920914B3BFFF19C" ma:contentTypeVersion="13" ma:contentTypeDescription="Create a new document." ma:contentTypeScope="" ma:versionID="1d757edc4f3a7daca82e1da29a2dbd39">
  <xsd:schema xmlns:xsd="http://www.w3.org/2001/XMLSchema" xmlns:xs="http://www.w3.org/2001/XMLSchema" xmlns:p="http://schemas.microsoft.com/office/2006/metadata/properties" xmlns:ns3="f30bebb2-c01f-48d0-81da-dc8b123879c2" xmlns:ns4="b7e247b7-cca8-429f-8688-16f83c8fba5f" targetNamespace="http://schemas.microsoft.com/office/2006/metadata/properties" ma:root="true" ma:fieldsID="e2500eb239b5be2cc602a6137af53c52" ns3:_="" ns4:_="">
    <xsd:import namespace="f30bebb2-c01f-48d0-81da-dc8b123879c2"/>
    <xsd:import namespace="b7e247b7-cca8-429f-8688-16f83c8fba5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bebb2-c01f-48d0-81da-dc8b123879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e247b7-cca8-429f-8688-16f83c8fba5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29D5CD-BC34-4EBE-B1C5-A84F17D3E7CD}">
  <ds:schemaRefs>
    <ds:schemaRef ds:uri="http://schemas.microsoft.com/office/infopath/2007/PartnerControls"/>
    <ds:schemaRef ds:uri="http://purl.org/dc/terms/"/>
    <ds:schemaRef ds:uri="f30bebb2-c01f-48d0-81da-dc8b123879c2"/>
    <ds:schemaRef ds:uri="http://schemas.microsoft.com/office/2006/documentManagement/types"/>
    <ds:schemaRef ds:uri="b7e247b7-cca8-429f-8688-16f83c8fba5f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4E0B2B4-D7F7-43F1-A929-ADE97E2743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527C5C-D346-4C09-A3CE-82D2FE82FB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0bebb2-c01f-48d0-81da-dc8b123879c2"/>
    <ds:schemaRef ds:uri="b7e247b7-cca8-429f-8688-16f83c8fba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Settings\ANDY SCOTSON\Application Data\Microsoft\Templates\Newt1 (dark venues).pot</Template>
  <TotalTime>13863</TotalTime>
  <Words>201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Basic Sans Heavy SF</vt:lpstr>
      <vt:lpstr>Basic Sans SF</vt:lpstr>
      <vt:lpstr>Times New Roman</vt:lpstr>
      <vt:lpstr>Newt1 (dark venues)</vt:lpstr>
      <vt:lpstr>     Message of the Moment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Trust View</dc:title>
  <dc:creator>andy scotson</dc:creator>
  <cp:lastModifiedBy>Dawn Hughes Lloyd (Ruabon - The Medical Centre (Ruabon))</cp:lastModifiedBy>
  <cp:revision>263</cp:revision>
  <dcterms:created xsi:type="dcterms:W3CDTF">2004-09-30T13:41:19Z</dcterms:created>
  <dcterms:modified xsi:type="dcterms:W3CDTF">2026-03-31T12:42:16Z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0x01010072F936CDCDE8F8418920914B3BFFF19C</vt:lpwstr>
  </property>
</Properties>
</file>